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anose="02000000000000000000" pitchFamily="2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icJ1SHUc7f3hvNMGjabpkqxYrf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94673"/>
  </p:normalViewPr>
  <p:slideViewPr>
    <p:cSldViewPr snapToGrid="0">
      <p:cViewPr varScale="1">
        <p:scale>
          <a:sx n="108" d="100"/>
          <a:sy n="108" d="100"/>
        </p:scale>
        <p:origin x="1518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-sen/personal-social-and-community-health-sen-australia/life-skills-personal-safety-sen-australia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-sen/personal-social-and-community-health-sen-australia/life-skills-personal-safety-sen-australia" TargetMode="External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-sen/personal-social-and-community-health-sen-australia/life-skills-personal-safety-sen-australia" TargetMode="External"/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-sen/personal-social-and-community-health-sen-australia/life-skills-personal-safety-sen-australia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hyperlink" Target="https://www.twinkl.com.au/resources/australian-resources-sen/personal-social-and-community-health-sen-australia/life-skills-personal-safety-sen-australi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1">
            <a:hlinkClick r:id="rId3"/>
          </p:cNvPr>
          <p:cNvSpPr/>
          <p:nvPr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>
            <a:hlinkClick r:id="rId4"/>
          </p:cNvPr>
          <p:cNvSpPr/>
          <p:nvPr/>
        </p:nvSpPr>
        <p:spPr>
          <a:xfrm>
            <a:off x="74815" y="5951913"/>
            <a:ext cx="1330036" cy="83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E9726-1A11-BE40-885B-637B13C55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402" y="-12302"/>
            <a:ext cx="9176804" cy="6882603"/>
          </a:xfrm>
          <a:prstGeom prst="rect">
            <a:avLst/>
          </a:prstGeom>
        </p:spPr>
      </p:pic>
      <p:sp>
        <p:nvSpPr>
          <p:cNvPr id="18" name="Google Shape;18;p12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" name="Google Shape;19;p12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>
            <a:hlinkClick r:id="rId3"/>
          </p:cNvPr>
          <p:cNvSpPr/>
          <p:nvPr/>
        </p:nvSpPr>
        <p:spPr>
          <a:xfrm>
            <a:off x="8537170" y="6517178"/>
            <a:ext cx="606829" cy="340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>
            <a:hlinkClick r:id="rId2"/>
          </p:cNvPr>
          <p:cNvSpPr/>
          <p:nvPr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3">
            <a:hlinkClick r:id="rId3"/>
          </p:cNvPr>
          <p:cNvSpPr/>
          <p:nvPr/>
        </p:nvSpPr>
        <p:spPr>
          <a:xfrm>
            <a:off x="74815" y="5951913"/>
            <a:ext cx="1330036" cy="83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CE00A-A332-AE4D-98AF-1B813280B0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1643" y="-16232"/>
            <a:ext cx="9187285" cy="6890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DDE849-C85D-7640-9D87-924F46E4D1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402" y="-12302"/>
            <a:ext cx="9176804" cy="6882603"/>
          </a:xfrm>
          <a:prstGeom prst="rect">
            <a:avLst/>
          </a:prstGeom>
        </p:spPr>
      </p:pic>
      <p:sp>
        <p:nvSpPr>
          <p:cNvPr id="26" name="Google Shape;26;p14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7" name="Google Shape;2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2497" y="5734211"/>
            <a:ext cx="576495" cy="5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4">
            <a:hlinkClick r:id="rId4"/>
          </p:cNvPr>
          <p:cNvSpPr/>
          <p:nvPr/>
        </p:nvSpPr>
        <p:spPr>
          <a:xfrm>
            <a:off x="8537170" y="6517178"/>
            <a:ext cx="606829" cy="340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>
            <a:hlinkClick r:id="rId2"/>
          </p:cNvPr>
          <p:cNvSpPr/>
          <p:nvPr/>
        </p:nvSpPr>
        <p:spPr>
          <a:xfrm>
            <a:off x="8537170" y="6517178"/>
            <a:ext cx="606829" cy="340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FC993-752A-554F-8E52-56BB59C831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402" y="-12302"/>
            <a:ext cx="9176804" cy="688260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0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0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winkl.co.nz/resources/new-zealand-resources/new-zealand-partnerships/sunsmart-schools-partnerships-new-zealan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inkl.co.nz/resources/new-zealand-resources/new-zealand-partnerships/sunsmart-schools-partnerships-new-zealan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nz/resources/new-zealand-resources/new-zealand-partnerships/sunsmart-schools-partnerships-new-zealan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winkl.co.nz/resources/new-zealand-resources/new-zealand-partnerships/sunsmart-schools-partnerships-new-zealand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inkl.co.nz/resources/new-zealand-resources/new-zealand-partnerships/sunsmart-schools-partnerships-new-zealan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inkl.co.nz/resources/new-zealand-resources/new-zealand-partnerships/sunsmart-schools-partnerships-new-zealan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nz/resources/new-zealand-resources/new-zealand-partnerships/sunsmart-schools-partnerships-new-zealan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nz/resources/new-zealand-resources/new-zealand-partnerships/sunsmart-schools-partnerships-new-zealan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nz/resources/new-zealand-resources/new-zealand-partnerships/sunsmart-schools-partnerships-new-zealan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BF8427F1-7F94-FA47-A3CE-10F4729E6BC8}"/>
              </a:ext>
            </a:extLst>
          </p:cNvPr>
          <p:cNvSpPr/>
          <p:nvPr/>
        </p:nvSpPr>
        <p:spPr>
          <a:xfrm>
            <a:off x="0" y="5846475"/>
            <a:ext cx="9144000" cy="101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752577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800"/>
              <a:buFont typeface="Arial"/>
              <a:buNone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He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mea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rata ki au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te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</a:t>
            </a:r>
            <a:r>
              <a:rPr lang="en-GB" sz="2400" b="0" i="0" dirty="0" err="1">
                <a:solidFill>
                  <a:srgbClr val="3C4043"/>
                </a:solidFill>
                <a:effectLst/>
                <a:latin typeface="Twinkl" panose="02000000000000000000" pitchFamily="2" charset="0"/>
              </a:rPr>
              <a:t>tākaro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ki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waho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. Ina puta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atu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ki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waho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, me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maumahara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au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i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ngā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tikanga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haumaru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i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te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rā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. Ka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mamae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taku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kiri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ngā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hīhī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 o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Tamanuiterā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0"/>
              </a:rPr>
              <a:t>. </a:t>
            </a:r>
            <a:endParaRPr sz="3200" b="0" dirty="0">
              <a:latin typeface="Twinkl" panose="02000000000000000000" pitchFamily="2" charset="0"/>
              <a:sym typeface="Arial"/>
            </a:endParaRPr>
          </a:p>
        </p:txBody>
      </p:sp>
      <p:pic>
        <p:nvPicPr>
          <p:cNvPr id="40" name="Google Shape;4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3580" y="2340214"/>
            <a:ext cx="5067309" cy="35831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5A34C42F-2D63-814D-B414-8D3FAC502674}"/>
              </a:ext>
            </a:extLst>
          </p:cNvPr>
          <p:cNvSpPr/>
          <p:nvPr/>
        </p:nvSpPr>
        <p:spPr>
          <a:xfrm>
            <a:off x="8565984" y="6576099"/>
            <a:ext cx="578015" cy="281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>
            <a:spLocks noGrp="1"/>
          </p:cNvSpPr>
          <p:nvPr>
            <p:ph type="title"/>
          </p:nvPr>
        </p:nvSpPr>
        <p:spPr>
          <a:xfrm>
            <a:off x="457198" y="596341"/>
            <a:ext cx="8220075" cy="81301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800"/>
              <a:buFont typeface="Arial"/>
              <a:buNone/>
            </a:pPr>
            <a:r>
              <a:rPr lang="fi-FI" sz="2800" b="0" dirty="0">
                <a:latin typeface="Twinkl" pitchFamily="2" charset="77"/>
              </a:rPr>
              <a:t>Ka haumaru taku kiri mā te mau pōtae. </a:t>
            </a:r>
            <a:endParaRPr sz="1600" dirty="0">
              <a:latin typeface="Twinkl" pitchFamily="2" charset="77"/>
              <a:sym typeface="Arial"/>
            </a:endParaRP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8CD9ACF8-3D31-EE47-89AB-F5DA33AE61BD}"/>
              </a:ext>
            </a:extLst>
          </p:cNvPr>
          <p:cNvSpPr/>
          <p:nvPr/>
        </p:nvSpPr>
        <p:spPr>
          <a:xfrm>
            <a:off x="8565984" y="6576099"/>
            <a:ext cx="578015" cy="281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F42CCF-54C1-2942-B46C-062FE30ED1C0}"/>
              </a:ext>
            </a:extLst>
          </p:cNvPr>
          <p:cNvGrpSpPr/>
          <p:nvPr/>
        </p:nvGrpSpPr>
        <p:grpSpPr>
          <a:xfrm>
            <a:off x="2676629" y="2058602"/>
            <a:ext cx="3624044" cy="3624044"/>
            <a:chOff x="2676629" y="2058602"/>
            <a:chExt cx="3624044" cy="3624044"/>
          </a:xfrm>
        </p:grpSpPr>
        <p:sp>
          <p:nvSpPr>
            <p:cNvPr id="47" name="Google Shape;47;p3"/>
            <p:cNvSpPr/>
            <p:nvPr/>
          </p:nvSpPr>
          <p:spPr>
            <a:xfrm>
              <a:off x="2676629" y="2058602"/>
              <a:ext cx="3624044" cy="3624044"/>
            </a:xfrm>
            <a:prstGeom prst="ellipse">
              <a:avLst/>
            </a:prstGeom>
            <a:solidFill>
              <a:srgbClr val="F8B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ECD946-DFBC-0949-A9DE-7F2000BF9E9A}"/>
                </a:ext>
              </a:extLst>
            </p:cNvPr>
            <p:cNvGrpSpPr/>
            <p:nvPr/>
          </p:nvGrpSpPr>
          <p:grpSpPr>
            <a:xfrm>
              <a:off x="2988833" y="2237809"/>
              <a:ext cx="3156803" cy="3265629"/>
              <a:chOff x="4729445" y="3458601"/>
              <a:chExt cx="3156803" cy="32656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A015DA0-E48E-CB45-A5FF-26CD83F03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9445" y="3686354"/>
                <a:ext cx="1242903" cy="303787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7B376EF-66FD-4A4E-B72C-43884D723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3794" y="3686354"/>
                <a:ext cx="1422454" cy="3037876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5D17A4B-607E-4843-BCC1-A335E8A32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9651" y="3458601"/>
                <a:ext cx="894408" cy="64463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23A62D6-271C-2044-AAC4-CE44701B1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6436" y="3493297"/>
                <a:ext cx="838289" cy="60419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>
            <a:spLocks noGrp="1"/>
          </p:cNvSpPr>
          <p:nvPr>
            <p:ph type="title"/>
          </p:nvPr>
        </p:nvSpPr>
        <p:spPr>
          <a:xfrm>
            <a:off x="457198" y="596341"/>
            <a:ext cx="8220075" cy="81301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800"/>
              <a:buFont typeface="Arial"/>
              <a:buNone/>
            </a:pPr>
            <a:r>
              <a:rPr lang="en-GB" sz="2800" b="0" dirty="0">
                <a:latin typeface="Twinkl" pitchFamily="2" charset="77"/>
              </a:rPr>
              <a:t>Ka </a:t>
            </a:r>
            <a:r>
              <a:rPr lang="en-GB" sz="2800" b="0" dirty="0" err="1">
                <a:latin typeface="Twinkl" pitchFamily="2" charset="77"/>
              </a:rPr>
              <a:t>haumaru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taku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kiri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mā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te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mau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tarau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roa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mā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te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mau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hāte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ringa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roa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anō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hoki</a:t>
            </a:r>
            <a:r>
              <a:rPr lang="en-GB" sz="2800" b="0" dirty="0">
                <a:latin typeface="Twinkl" pitchFamily="2" charset="77"/>
              </a:rPr>
              <a:t>. </a:t>
            </a:r>
            <a:endParaRPr sz="1100" dirty="0">
              <a:latin typeface="Twinkl" pitchFamily="2" charset="77"/>
              <a:sym typeface="Arial"/>
            </a:endParaRPr>
          </a:p>
        </p:txBody>
      </p:sp>
      <p:grpSp>
        <p:nvGrpSpPr>
          <p:cNvPr id="54" name="Google Shape;54;p4"/>
          <p:cNvGrpSpPr/>
          <p:nvPr/>
        </p:nvGrpSpPr>
        <p:grpSpPr>
          <a:xfrm>
            <a:off x="2676629" y="1223075"/>
            <a:ext cx="3624044" cy="4731958"/>
            <a:chOff x="2676629" y="1223075"/>
            <a:chExt cx="3624044" cy="4731958"/>
          </a:xfrm>
        </p:grpSpPr>
        <p:sp>
          <p:nvSpPr>
            <p:cNvPr id="55" name="Google Shape;55;p4"/>
            <p:cNvSpPr/>
            <p:nvPr/>
          </p:nvSpPr>
          <p:spPr>
            <a:xfrm>
              <a:off x="2676629" y="2058602"/>
              <a:ext cx="3624044" cy="3624044"/>
            </a:xfrm>
            <a:prstGeom prst="ellipse">
              <a:avLst/>
            </a:prstGeom>
            <a:solidFill>
              <a:srgbClr val="F8B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" name="Google Shape;56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44599" y="1786215"/>
              <a:ext cx="1531849" cy="4168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21667" y="1223075"/>
              <a:ext cx="1581346" cy="47319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 6">
            <a:hlinkClick r:id="rId5"/>
            <a:extLst>
              <a:ext uri="{FF2B5EF4-FFF2-40B4-BE49-F238E27FC236}">
                <a16:creationId xmlns:a16="http://schemas.microsoft.com/office/drawing/2014/main" id="{82288ACE-A14B-894E-9CBC-CCE44C7BA50F}"/>
              </a:ext>
            </a:extLst>
          </p:cNvPr>
          <p:cNvSpPr/>
          <p:nvPr/>
        </p:nvSpPr>
        <p:spPr>
          <a:xfrm>
            <a:off x="8565984" y="6576099"/>
            <a:ext cx="578015" cy="281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>
            <a:spLocks noGrp="1"/>
          </p:cNvSpPr>
          <p:nvPr>
            <p:ph type="title"/>
          </p:nvPr>
        </p:nvSpPr>
        <p:spPr>
          <a:xfrm>
            <a:off x="690342" y="605105"/>
            <a:ext cx="7596618" cy="81301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800"/>
              <a:buFont typeface="Arial"/>
              <a:buNone/>
            </a:pPr>
            <a:r>
              <a:rPr lang="en-GB" sz="2800" b="0" dirty="0">
                <a:latin typeface="Twinkl" pitchFamily="2" charset="77"/>
              </a:rPr>
              <a:t>Ka </a:t>
            </a:r>
            <a:r>
              <a:rPr lang="en-GB" sz="2800" b="0" dirty="0" err="1">
                <a:latin typeface="Twinkl" pitchFamily="2" charset="77"/>
              </a:rPr>
              <a:t>haumaru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taku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kiri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mā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te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mau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kirīmi</a:t>
            </a:r>
            <a:r>
              <a:rPr lang="en-GB" sz="2800" b="0" dirty="0">
                <a:latin typeface="Twinkl" pitchFamily="2" charset="77"/>
              </a:rPr>
              <a:t> pare </a:t>
            </a:r>
            <a:r>
              <a:rPr lang="en-GB" sz="2800" b="0" dirty="0" err="1">
                <a:latin typeface="Twinkl" pitchFamily="2" charset="77"/>
              </a:rPr>
              <a:t>tīkākā</a:t>
            </a:r>
            <a:r>
              <a:rPr lang="en-GB" sz="2800" b="0" dirty="0">
                <a:latin typeface="Twinkl" pitchFamily="2" charset="77"/>
              </a:rPr>
              <a:t>. </a:t>
            </a:r>
            <a:endParaRPr sz="900" dirty="0">
              <a:latin typeface="Twinkl" pitchFamily="2" charset="77"/>
              <a:sym typeface="Arial"/>
            </a:endParaRPr>
          </a:p>
        </p:txBody>
      </p:sp>
      <p:grpSp>
        <p:nvGrpSpPr>
          <p:cNvPr id="63" name="Google Shape;63;p5"/>
          <p:cNvGrpSpPr/>
          <p:nvPr/>
        </p:nvGrpSpPr>
        <p:grpSpPr>
          <a:xfrm>
            <a:off x="2676629" y="1517773"/>
            <a:ext cx="3624044" cy="4633646"/>
            <a:chOff x="2676629" y="1767155"/>
            <a:chExt cx="3624044" cy="4633646"/>
          </a:xfrm>
        </p:grpSpPr>
        <p:sp>
          <p:nvSpPr>
            <p:cNvPr id="64" name="Google Shape;64;p5"/>
            <p:cNvSpPr/>
            <p:nvPr/>
          </p:nvSpPr>
          <p:spPr>
            <a:xfrm>
              <a:off x="2676629" y="2427717"/>
              <a:ext cx="3624044" cy="3624044"/>
            </a:xfrm>
            <a:prstGeom prst="ellipse">
              <a:avLst/>
            </a:prstGeom>
            <a:solidFill>
              <a:srgbClr val="F8B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" name="Google Shape;65;p5"/>
            <p:cNvPicPr preferRelativeResize="0"/>
            <p:nvPr/>
          </p:nvPicPr>
          <p:blipFill rotWithShape="1">
            <a:blip r:embed="rId3">
              <a:alphaModFix/>
            </a:blip>
            <a:srcRect l="-22287" t="-2444" r="-29506"/>
            <a:stretch/>
          </p:blipFill>
          <p:spPr>
            <a:xfrm>
              <a:off x="3046774" y="1767155"/>
              <a:ext cx="2675932" cy="46336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340FD22C-A094-3046-AB03-61909DE57B5A}"/>
              </a:ext>
            </a:extLst>
          </p:cNvPr>
          <p:cNvSpPr/>
          <p:nvPr/>
        </p:nvSpPr>
        <p:spPr>
          <a:xfrm>
            <a:off x="8565984" y="6576099"/>
            <a:ext cx="578015" cy="281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>
            <a:spLocks noGrp="1"/>
          </p:cNvSpPr>
          <p:nvPr>
            <p:ph type="title"/>
          </p:nvPr>
        </p:nvSpPr>
        <p:spPr>
          <a:xfrm>
            <a:off x="457198" y="596341"/>
            <a:ext cx="8220075" cy="1542852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800"/>
              <a:buFont typeface="Arial"/>
              <a:buNone/>
            </a:pPr>
            <a:r>
              <a:rPr lang="en-GB" sz="2800" b="0" dirty="0">
                <a:latin typeface="Twinkl" pitchFamily="2" charset="77"/>
              </a:rPr>
              <a:t>I </a:t>
            </a:r>
            <a:r>
              <a:rPr lang="en-GB" sz="2800" b="0" dirty="0" err="1">
                <a:latin typeface="Twinkl" pitchFamily="2" charset="77"/>
              </a:rPr>
              <a:t>mua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atu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i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taku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putanga</a:t>
            </a:r>
            <a:r>
              <a:rPr lang="en-GB" sz="2800" b="0" dirty="0">
                <a:latin typeface="Twinkl" pitchFamily="2" charset="77"/>
              </a:rPr>
              <a:t> ki </a:t>
            </a:r>
            <a:r>
              <a:rPr lang="en-GB" sz="2800" b="0" dirty="0" err="1">
                <a:latin typeface="Twinkl" pitchFamily="2" charset="77"/>
              </a:rPr>
              <a:t>waho</a:t>
            </a:r>
            <a:r>
              <a:rPr lang="en-GB" sz="2800" b="0" dirty="0">
                <a:latin typeface="Twinkl" pitchFamily="2" charset="77"/>
              </a:rPr>
              <a:t> ki </a:t>
            </a:r>
            <a:r>
              <a:rPr lang="en-GB" sz="2800" b="0" dirty="0" err="1">
                <a:latin typeface="Twinkl" pitchFamily="2" charset="77"/>
              </a:rPr>
              <a:t>te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tākaro</a:t>
            </a:r>
            <a:r>
              <a:rPr lang="en-GB" sz="2800" b="0" dirty="0">
                <a:latin typeface="Twinkl" pitchFamily="2" charset="77"/>
              </a:rPr>
              <a:t>, me </a:t>
            </a:r>
            <a:r>
              <a:rPr lang="en-GB" sz="2800" b="0" dirty="0" err="1">
                <a:latin typeface="Twinkl" pitchFamily="2" charset="77"/>
              </a:rPr>
              <a:t>mātua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mau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i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tōku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pōtae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mai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tōku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pēke</a:t>
            </a:r>
            <a:r>
              <a:rPr lang="en-GB" sz="2800" b="0" dirty="0">
                <a:latin typeface="Twinkl" pitchFamily="2" charset="77"/>
              </a:rPr>
              <a:t>.</a:t>
            </a:r>
            <a:endParaRPr sz="2800" dirty="0">
              <a:latin typeface="Twinkl" pitchFamily="2" charset="77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2682476" y="2074454"/>
            <a:ext cx="3624044" cy="4082400"/>
            <a:chOff x="2710185" y="2231472"/>
            <a:chExt cx="3624044" cy="4082400"/>
          </a:xfrm>
        </p:grpSpPr>
        <p:sp>
          <p:nvSpPr>
            <p:cNvPr id="72" name="Google Shape;72;p6"/>
            <p:cNvSpPr/>
            <p:nvPr/>
          </p:nvSpPr>
          <p:spPr>
            <a:xfrm>
              <a:off x="2710185" y="2327050"/>
              <a:ext cx="3624044" cy="3624044"/>
            </a:xfrm>
            <a:prstGeom prst="ellipse">
              <a:avLst/>
            </a:prstGeom>
            <a:solidFill>
              <a:srgbClr val="F8B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" name="Google Shape;7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75004" y="2231472"/>
              <a:ext cx="3168589" cy="408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2245331C-EE30-1E4A-ADC2-CE0087A61099}"/>
              </a:ext>
            </a:extLst>
          </p:cNvPr>
          <p:cNvSpPr/>
          <p:nvPr/>
        </p:nvSpPr>
        <p:spPr>
          <a:xfrm>
            <a:off x="8565984" y="6576099"/>
            <a:ext cx="578015" cy="281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>
            <a:spLocks noGrp="1"/>
          </p:cNvSpPr>
          <p:nvPr>
            <p:ph type="title"/>
          </p:nvPr>
        </p:nvSpPr>
        <p:spPr>
          <a:xfrm>
            <a:off x="457198" y="596341"/>
            <a:ext cx="8220075" cy="1542852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800"/>
              <a:buFont typeface="Arial"/>
              <a:buNone/>
            </a:pPr>
            <a:r>
              <a:rPr lang="en-GB" sz="2800" b="0" dirty="0">
                <a:latin typeface="Twinkl" pitchFamily="2" charset="77"/>
              </a:rPr>
              <a:t>I </a:t>
            </a:r>
            <a:r>
              <a:rPr lang="en-GB" sz="2800" b="0" dirty="0" err="1">
                <a:latin typeface="Twinkl" pitchFamily="2" charset="77"/>
              </a:rPr>
              <a:t>mua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atu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i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taku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putanga</a:t>
            </a:r>
            <a:r>
              <a:rPr lang="en-GB" sz="2800" b="0" dirty="0">
                <a:latin typeface="Twinkl" pitchFamily="2" charset="77"/>
              </a:rPr>
              <a:t> ki </a:t>
            </a:r>
            <a:r>
              <a:rPr lang="en-GB" sz="2800" b="0" dirty="0" err="1">
                <a:latin typeface="Twinkl" pitchFamily="2" charset="77"/>
              </a:rPr>
              <a:t>waho</a:t>
            </a:r>
            <a:r>
              <a:rPr lang="en-GB" sz="2800" b="0" dirty="0">
                <a:latin typeface="Twinkl" pitchFamily="2" charset="77"/>
              </a:rPr>
              <a:t>, me </a:t>
            </a:r>
            <a:r>
              <a:rPr lang="en-GB" sz="2800" b="0" dirty="0" err="1">
                <a:latin typeface="Twinkl" pitchFamily="2" charset="77"/>
              </a:rPr>
              <a:t>maumahara</a:t>
            </a:r>
            <a:r>
              <a:rPr lang="en-GB" sz="2800" b="0" dirty="0">
                <a:latin typeface="Twinkl" pitchFamily="2" charset="77"/>
              </a:rPr>
              <a:t> au ki </a:t>
            </a:r>
            <a:r>
              <a:rPr lang="en-GB" sz="2800" b="0" dirty="0" err="1">
                <a:latin typeface="Twinkl" pitchFamily="2" charset="77"/>
              </a:rPr>
              <a:t>te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mau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i="0" dirty="0" err="1">
                <a:solidFill>
                  <a:srgbClr val="3C4043"/>
                </a:solidFill>
                <a:effectLst/>
                <a:latin typeface="Twinkl" panose="02000000000000000000" pitchFamily="2" charset="0"/>
              </a:rPr>
              <a:t>kirīmi</a:t>
            </a:r>
            <a:r>
              <a:rPr lang="en-GB" sz="2800" b="0" dirty="0">
                <a:latin typeface="Twinkl" pitchFamily="2" charset="77"/>
              </a:rPr>
              <a:t> pare </a:t>
            </a:r>
            <a:r>
              <a:rPr lang="en-GB" sz="2800" b="0" dirty="0" err="1">
                <a:latin typeface="Twinkl" pitchFamily="2" charset="77"/>
              </a:rPr>
              <a:t>tīkākā</a:t>
            </a:r>
            <a:r>
              <a:rPr lang="en-GB" sz="2800" b="0" dirty="0">
                <a:latin typeface="Twinkl" pitchFamily="2" charset="77"/>
              </a:rPr>
              <a:t> ki </a:t>
            </a:r>
            <a:r>
              <a:rPr lang="en-GB" sz="2800" b="0" dirty="0" err="1">
                <a:latin typeface="Twinkl" pitchFamily="2" charset="77"/>
              </a:rPr>
              <a:t>ōku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wāhanga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tinana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kāore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i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ūhia</a:t>
            </a:r>
            <a:r>
              <a:rPr lang="en-GB" sz="2800" b="0" dirty="0">
                <a:latin typeface="Twinkl" pitchFamily="2" charset="77"/>
              </a:rPr>
              <a:t> e </a:t>
            </a:r>
            <a:r>
              <a:rPr lang="en-GB" sz="2800" b="0" dirty="0" err="1">
                <a:latin typeface="Twinkl" pitchFamily="2" charset="77"/>
              </a:rPr>
              <a:t>ōku</a:t>
            </a:r>
            <a:r>
              <a:rPr lang="en-GB" sz="2800" b="0" dirty="0">
                <a:latin typeface="Twinkl" pitchFamily="2" charset="77"/>
              </a:rPr>
              <a:t> </a:t>
            </a:r>
            <a:r>
              <a:rPr lang="en-GB" sz="2800" b="0" dirty="0" err="1">
                <a:latin typeface="Twinkl" pitchFamily="2" charset="77"/>
              </a:rPr>
              <a:t>kākahu</a:t>
            </a:r>
            <a:r>
              <a:rPr lang="en-GB" sz="2800" b="0" dirty="0">
                <a:latin typeface="Twinkl" pitchFamily="2" charset="77"/>
              </a:rPr>
              <a:t>.</a:t>
            </a:r>
            <a:endParaRPr sz="2800" dirty="0">
              <a:latin typeface="Twinkl" pitchFamily="2" charset="77"/>
              <a:sym typeface="Arial"/>
            </a:endParaRPr>
          </a:p>
        </p:txBody>
      </p:sp>
      <p:sp>
        <p:nvSpPr>
          <p:cNvPr id="13" name="Rectangle 12">
            <a:hlinkClick r:id="rId3"/>
            <a:extLst>
              <a:ext uri="{FF2B5EF4-FFF2-40B4-BE49-F238E27FC236}">
                <a16:creationId xmlns:a16="http://schemas.microsoft.com/office/drawing/2014/main" id="{AD4EF860-9789-5746-BD88-7B7E182E7732}"/>
              </a:ext>
            </a:extLst>
          </p:cNvPr>
          <p:cNvSpPr/>
          <p:nvPr/>
        </p:nvSpPr>
        <p:spPr>
          <a:xfrm>
            <a:off x="8565984" y="6576099"/>
            <a:ext cx="578015" cy="281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4A147C-40C1-6E47-8A47-76540B99D1C4}"/>
              </a:ext>
            </a:extLst>
          </p:cNvPr>
          <p:cNvGrpSpPr/>
          <p:nvPr/>
        </p:nvGrpSpPr>
        <p:grpSpPr>
          <a:xfrm>
            <a:off x="2440626" y="2327050"/>
            <a:ext cx="4253218" cy="3917368"/>
            <a:chOff x="2440626" y="2327050"/>
            <a:chExt cx="4253218" cy="3917368"/>
          </a:xfrm>
        </p:grpSpPr>
        <p:sp>
          <p:nvSpPr>
            <p:cNvPr id="8" name="Google Shape;80;p7">
              <a:extLst>
                <a:ext uri="{FF2B5EF4-FFF2-40B4-BE49-F238E27FC236}">
                  <a16:creationId xmlns:a16="http://schemas.microsoft.com/office/drawing/2014/main" id="{318DD3AC-295A-0F43-9B5B-DD9E97157E2E}"/>
                </a:ext>
              </a:extLst>
            </p:cNvPr>
            <p:cNvSpPr/>
            <p:nvPr/>
          </p:nvSpPr>
          <p:spPr>
            <a:xfrm>
              <a:off x="2835450" y="2327050"/>
              <a:ext cx="3624044" cy="3624044"/>
            </a:xfrm>
            <a:prstGeom prst="ellipse">
              <a:avLst/>
            </a:prstGeom>
            <a:solidFill>
              <a:srgbClr val="F8B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81;p7">
              <a:extLst>
                <a:ext uri="{FF2B5EF4-FFF2-40B4-BE49-F238E27FC236}">
                  <a16:creationId xmlns:a16="http://schemas.microsoft.com/office/drawing/2014/main" id="{E8DF64B0-69DB-8148-B7E2-CB164BE9C5B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40626" y="3141451"/>
              <a:ext cx="4253218" cy="3102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85;p7">
              <a:extLst>
                <a:ext uri="{FF2B5EF4-FFF2-40B4-BE49-F238E27FC236}">
                  <a16:creationId xmlns:a16="http://schemas.microsoft.com/office/drawing/2014/main" id="{6DE675FD-5AB7-834A-B60F-A16191922FE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19901" y="3173689"/>
              <a:ext cx="855203" cy="131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D8E81D-C190-F54E-8704-6D51BFA63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4609" y="3128055"/>
              <a:ext cx="463535" cy="106450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A419B3-7B1C-B14D-9400-0FB7FF441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2813" y="3352341"/>
              <a:ext cx="463535" cy="10645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29CB29-283C-CE4A-B398-FC7D8C09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8602" y="3530620"/>
              <a:ext cx="463535" cy="106450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>
            <a:spLocks noGrp="1"/>
          </p:cNvSpPr>
          <p:nvPr>
            <p:ph type="title"/>
          </p:nvPr>
        </p:nvSpPr>
        <p:spPr>
          <a:xfrm>
            <a:off x="468697" y="641658"/>
            <a:ext cx="8220075" cy="97240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lvl="0" algn="ctr">
              <a:buSzPts val="2800"/>
            </a:pPr>
            <a:r>
              <a:rPr lang="en-GB" sz="2400" b="0" dirty="0">
                <a:latin typeface="Twinkl" pitchFamily="2" charset="77"/>
              </a:rPr>
              <a:t>Ka </a:t>
            </a:r>
            <a:r>
              <a:rPr lang="en-GB" sz="2400" b="0" dirty="0" err="1">
                <a:latin typeface="Twinkl" pitchFamily="2" charset="77"/>
              </a:rPr>
              <a:t>taea</a:t>
            </a:r>
            <a:r>
              <a:rPr lang="en-GB" sz="2400" b="0" dirty="0">
                <a:latin typeface="Twinkl" pitchFamily="2" charset="77"/>
              </a:rPr>
              <a:t> e au </a:t>
            </a:r>
            <a:r>
              <a:rPr lang="en-GB" sz="2400" b="0" dirty="0" err="1">
                <a:latin typeface="Twinkl" pitchFamily="2" charset="77"/>
              </a:rPr>
              <a:t>te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noho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reri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te</a:t>
            </a:r>
            <a:r>
              <a:rPr lang="en-GB" sz="2400" b="0" dirty="0">
                <a:latin typeface="Twinkl" pitchFamily="2" charset="77"/>
              </a:rPr>
              <a:t> puta ki </a:t>
            </a:r>
            <a:r>
              <a:rPr lang="en-GB" sz="2400" b="0" dirty="0" err="1">
                <a:latin typeface="Twinkl" pitchFamily="2" charset="77"/>
              </a:rPr>
              <a:t>waho</a:t>
            </a:r>
            <a:r>
              <a:rPr lang="en-GB" sz="2400" b="0">
                <a:latin typeface="Twinkl" pitchFamily="2" charset="77"/>
              </a:rPr>
              <a:t>. Ka </a:t>
            </a:r>
            <a:r>
              <a:rPr lang="en-GB" sz="2400" b="0" dirty="0" err="1">
                <a:latin typeface="Twinkl" pitchFamily="2" charset="77"/>
              </a:rPr>
              <a:t>mau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pōtae</a:t>
            </a:r>
            <a:r>
              <a:rPr lang="en-GB" sz="2400" b="0" dirty="0">
                <a:latin typeface="Twinkl" pitchFamily="2" charset="77"/>
              </a:rPr>
              <a:t> au, ka </a:t>
            </a:r>
            <a:r>
              <a:rPr lang="en-GB" sz="2400" b="0" dirty="0" err="1">
                <a:latin typeface="Twinkl" pitchFamily="2" charset="77"/>
              </a:rPr>
              <a:t>mau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kirīmi</a:t>
            </a:r>
            <a:r>
              <a:rPr lang="en-GB" sz="2400" b="0" dirty="0">
                <a:latin typeface="Twinkl" pitchFamily="2" charset="77"/>
              </a:rPr>
              <a:t> pare </a:t>
            </a:r>
            <a:r>
              <a:rPr lang="en-GB" sz="2400" b="0" dirty="0" err="1">
                <a:latin typeface="Twinkl" pitchFamily="2" charset="77"/>
              </a:rPr>
              <a:t>tīkākā</a:t>
            </a:r>
            <a:r>
              <a:rPr lang="en-GB" sz="2400" b="0" dirty="0">
                <a:latin typeface="Twinkl" pitchFamily="2" charset="77"/>
              </a:rPr>
              <a:t>, ā, ka </a:t>
            </a:r>
            <a:r>
              <a:rPr lang="en-GB" sz="2400" b="0" dirty="0" err="1">
                <a:latin typeface="Twinkl" pitchFamily="2" charset="77"/>
              </a:rPr>
              <a:t>noho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tonu</a:t>
            </a:r>
            <a:r>
              <a:rPr lang="en-GB" sz="2400" b="0" dirty="0">
                <a:latin typeface="Twinkl" pitchFamily="2" charset="77"/>
              </a:rPr>
              <a:t> au ki </a:t>
            </a:r>
            <a:r>
              <a:rPr lang="en-GB" sz="2400" b="0" dirty="0" err="1">
                <a:latin typeface="Twinkl" pitchFamily="2" charset="77"/>
              </a:rPr>
              <a:t>ngā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wāhi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marumaru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i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te</a:t>
            </a:r>
            <a:r>
              <a:rPr lang="en-GB" sz="2400" b="0" dirty="0">
                <a:latin typeface="Twinkl" pitchFamily="2" charset="77"/>
              </a:rPr>
              <a:t> </a:t>
            </a:r>
            <a:r>
              <a:rPr lang="en-GB" sz="2400" b="0" dirty="0" err="1">
                <a:latin typeface="Twinkl" pitchFamily="2" charset="77"/>
              </a:rPr>
              <a:t>rā</a:t>
            </a:r>
            <a:r>
              <a:rPr lang="en-GB" sz="2400" b="0" dirty="0">
                <a:latin typeface="Twinkl" pitchFamily="2" charset="77"/>
              </a:rPr>
              <a:t>. </a:t>
            </a:r>
            <a:endParaRPr sz="1100" dirty="0">
              <a:latin typeface="Twinkl" pitchFamily="2" charset="77"/>
              <a:sym typeface="Arial"/>
            </a:endParaRP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53024AD5-7238-9247-9BD9-29557906FA5B}"/>
              </a:ext>
            </a:extLst>
          </p:cNvPr>
          <p:cNvSpPr/>
          <p:nvPr/>
        </p:nvSpPr>
        <p:spPr>
          <a:xfrm>
            <a:off x="8565984" y="6576099"/>
            <a:ext cx="578015" cy="281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66E09-44A9-544E-8185-143FB3309774}"/>
              </a:ext>
            </a:extLst>
          </p:cNvPr>
          <p:cNvGrpSpPr/>
          <p:nvPr/>
        </p:nvGrpSpPr>
        <p:grpSpPr>
          <a:xfrm>
            <a:off x="2648295" y="1839990"/>
            <a:ext cx="3837879" cy="4376352"/>
            <a:chOff x="2648295" y="1839990"/>
            <a:chExt cx="3837879" cy="4376352"/>
          </a:xfrm>
        </p:grpSpPr>
        <p:sp>
          <p:nvSpPr>
            <p:cNvPr id="92" name="Google Shape;92;p8"/>
            <p:cNvSpPr/>
            <p:nvPr/>
          </p:nvSpPr>
          <p:spPr>
            <a:xfrm>
              <a:off x="2648295" y="2222750"/>
              <a:ext cx="3837879" cy="3837879"/>
            </a:xfrm>
            <a:prstGeom prst="ellipse">
              <a:avLst/>
            </a:prstGeom>
            <a:solidFill>
              <a:srgbClr val="F8B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EC676C-A3F5-134C-AA0A-9A5FA09F7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8862" y="2067036"/>
              <a:ext cx="1356744" cy="414930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BA39F4-4FC1-704F-AEDB-966BCFB49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2268" y="1839990"/>
              <a:ext cx="1132935" cy="81655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7D4924C-80EB-6C46-8314-80BE0E979E78}"/>
              </a:ext>
            </a:extLst>
          </p:cNvPr>
          <p:cNvSpPr/>
          <p:nvPr/>
        </p:nvSpPr>
        <p:spPr>
          <a:xfrm>
            <a:off x="0" y="5846475"/>
            <a:ext cx="9144000" cy="101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163</Words>
  <Application>Microsoft Office PowerPoint</Application>
  <PresentationFormat>On-screen Show (4:3)</PresentationFormat>
  <Paragraphs>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Twinkl</vt:lpstr>
      <vt:lpstr>Calibri</vt:lpstr>
      <vt:lpstr>Office Theme</vt:lpstr>
      <vt:lpstr>PowerPoint Presentation</vt:lpstr>
      <vt:lpstr>He mea rata ki au te tākaro ki waho. Ina puta atu ki waho, me maumahara au i ngā tikanga haumaru i te rā. Ka mamae taku kiri e ngā hīhī o Tamanuiterā. </vt:lpstr>
      <vt:lpstr>Ka haumaru taku kiri mā te mau pōtae. </vt:lpstr>
      <vt:lpstr>Ka haumaru taku kiri mā te mau tarau roa mā te mau hāte ringa roa anō hoki. </vt:lpstr>
      <vt:lpstr>Ka haumaru taku kiri mā te mau kirīmi pare tīkākā. </vt:lpstr>
      <vt:lpstr>I mua atu i taku putanga ki waho ki te tākaro, me mātua mau i tōku pōtae mai tōku pēke.</vt:lpstr>
      <vt:lpstr>I mua atu i taku putanga ki waho, me maumahara au ki te mau kirīmi pare tīkākā ki ōku wāhanga tinana kāore i ūhia e ōku kākahu.</vt:lpstr>
      <vt:lpstr>Ka taea e au te noho reri te puta ki waho. Ka mau pōtae au, ka mau kirīmi pare tīkākā, ā, ka noho tonu au ki ngā wāhi marumaru i te rā.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Coates</dc:creator>
  <cp:lastModifiedBy>twinkl twinkl</cp:lastModifiedBy>
  <cp:revision>9</cp:revision>
  <dcterms:created xsi:type="dcterms:W3CDTF">2021-07-19T16:11:44Z</dcterms:created>
  <dcterms:modified xsi:type="dcterms:W3CDTF">2022-06-16T09:20:12Z</dcterms:modified>
</cp:coreProperties>
</file>